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0" r:id="rId6"/>
    <p:sldId id="269" r:id="rId7"/>
    <p:sldId id="268" r:id="rId8"/>
    <p:sldId id="266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4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Қол қойылған жобалар саны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8216093450625582"/>
          <c:y val="0.13067529190028246"/>
          <c:w val="0.57847093825210438"/>
          <c:h val="0.830569614423899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Лист1!$N$2</c:f>
              <c:strCache>
                <c:ptCount val="1"/>
                <c:pt idx="0">
                  <c:v>саны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Лист1!$M$3:$M$21</c:f>
              <c:strCache>
                <c:ptCount val="19"/>
                <c:pt idx="0">
                  <c:v> Жетiсу облысы</c:v>
                </c:pt>
                <c:pt idx="1">
                  <c:v>Түркістан облысы</c:v>
                </c:pt>
                <c:pt idx="2">
                  <c:v>Абай облысы</c:v>
                </c:pt>
                <c:pt idx="3">
                  <c:v>Шымкент қаласы</c:v>
                </c:pt>
                <c:pt idx="4">
                  <c:v>Атырау облысы</c:v>
                </c:pt>
                <c:pt idx="5">
                  <c:v>Қызылорда облысы</c:v>
                </c:pt>
                <c:pt idx="6">
                  <c:v>Жамбыл облысы</c:v>
                </c:pt>
                <c:pt idx="7">
                  <c:v>Маңғыстау облысы</c:v>
                </c:pt>
                <c:pt idx="8">
                  <c:v>Қараганды облысы</c:v>
                </c:pt>
                <c:pt idx="9">
                  <c:v>Батыс Қазақстан облысы</c:v>
                </c:pt>
                <c:pt idx="10">
                  <c:v>Ақмола облысы</c:v>
                </c:pt>
                <c:pt idx="11">
                  <c:v>Алматы облысы</c:v>
                </c:pt>
                <c:pt idx="12">
                  <c:v>Павлодар облысы</c:v>
                </c:pt>
                <c:pt idx="13">
                  <c:v>Ақтөбе облысы</c:v>
                </c:pt>
                <c:pt idx="14">
                  <c:v>Қостанай облысы</c:v>
                </c:pt>
                <c:pt idx="15">
                  <c:v>Солтүстік Қазақстан облысы</c:v>
                </c:pt>
                <c:pt idx="16">
                  <c:v>Астана қаласы</c:v>
                </c:pt>
                <c:pt idx="17">
                  <c:v>Шығыс Қазақстан облысы</c:v>
                </c:pt>
                <c:pt idx="18">
                  <c:v>Алматы қаласы</c:v>
                </c:pt>
              </c:strCache>
            </c:strRef>
          </c:cat>
          <c:val>
            <c:numRef>
              <c:f>Лист1!$N$3:$N$21</c:f>
              <c:numCache>
                <c:formatCode>General</c:formatCode>
                <c:ptCount val="19"/>
                <c:pt idx="0">
                  <c:v>7</c:v>
                </c:pt>
                <c:pt idx="1">
                  <c:v>22</c:v>
                </c:pt>
                <c:pt idx="2">
                  <c:v>27</c:v>
                </c:pt>
                <c:pt idx="3">
                  <c:v>35</c:v>
                </c:pt>
                <c:pt idx="4">
                  <c:v>41</c:v>
                </c:pt>
                <c:pt idx="5">
                  <c:v>41</c:v>
                </c:pt>
                <c:pt idx="6">
                  <c:v>43</c:v>
                </c:pt>
                <c:pt idx="7">
                  <c:v>45</c:v>
                </c:pt>
                <c:pt idx="8">
                  <c:v>50</c:v>
                </c:pt>
                <c:pt idx="9">
                  <c:v>52</c:v>
                </c:pt>
                <c:pt idx="10">
                  <c:v>54</c:v>
                </c:pt>
                <c:pt idx="11">
                  <c:v>71</c:v>
                </c:pt>
                <c:pt idx="12">
                  <c:v>73</c:v>
                </c:pt>
                <c:pt idx="13">
                  <c:v>77</c:v>
                </c:pt>
                <c:pt idx="14">
                  <c:v>80</c:v>
                </c:pt>
                <c:pt idx="15">
                  <c:v>80</c:v>
                </c:pt>
                <c:pt idx="16">
                  <c:v>128</c:v>
                </c:pt>
                <c:pt idx="17">
                  <c:v>130</c:v>
                </c:pt>
                <c:pt idx="18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F1-4CC7-977D-C6E00D4A7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5396111"/>
        <c:axId val="1"/>
      </c:barChart>
      <c:catAx>
        <c:axId val="245396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539611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333333"/>
              </a:solidFill>
              <a:latin typeface="Century Gothic" panose="020B0502020202020204" pitchFamily="34" charset="0"/>
              <a:ea typeface="Calibri"/>
              <a:cs typeface="Calibri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39671508946396"/>
          <c:y val="0.12007082848691136"/>
          <c:w val="0.600405120674533"/>
          <c:h val="0.835445820976472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2020г.'!$M$25</c:f>
              <c:strCache>
                <c:ptCount val="1"/>
                <c:pt idx="0">
                  <c:v>Мақұлданған КШ бойыша сомасы,млн.тг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2020г.'!$L$26:$L$37</c:f>
              <c:strCache>
                <c:ptCount val="12"/>
                <c:pt idx="0">
                  <c:v>Жетісу облысы</c:v>
                </c:pt>
                <c:pt idx="1">
                  <c:v>Қостанай облысы</c:v>
                </c:pt>
                <c:pt idx="2">
                  <c:v>Батыс Қазақстан облысы</c:v>
                </c:pt>
                <c:pt idx="3">
                  <c:v>Астана қаласы</c:v>
                </c:pt>
                <c:pt idx="4">
                  <c:v>Маңғыстау облысы</c:v>
                </c:pt>
                <c:pt idx="5">
                  <c:v>Абай облысы</c:v>
                </c:pt>
                <c:pt idx="6">
                  <c:v>Шымкент қаласы</c:v>
                </c:pt>
                <c:pt idx="7">
                  <c:v>Алматы қаласы</c:v>
                </c:pt>
                <c:pt idx="8">
                  <c:v>Ақмола облысы</c:v>
                </c:pt>
                <c:pt idx="9">
                  <c:v>Атырау облысы</c:v>
                </c:pt>
                <c:pt idx="10">
                  <c:v>Ақтөбе облысы</c:v>
                </c:pt>
                <c:pt idx="11">
                  <c:v>Алматы облысы</c:v>
                </c:pt>
              </c:strCache>
            </c:strRef>
          </c:cat>
          <c:val>
            <c:numRef>
              <c:f>'Одобренные РФ 2020г.'!$M$26:$M$37</c:f>
              <c:numCache>
                <c:formatCode>_-* #\ ##0_р_._-;\-* #\ ##0_р_._-;_-* "-"??_р_._-;_-@_-</c:formatCode>
                <c:ptCount val="12"/>
                <c:pt idx="0">
                  <c:v>14.5</c:v>
                </c:pt>
                <c:pt idx="1">
                  <c:v>20</c:v>
                </c:pt>
                <c:pt idx="2">
                  <c:v>20.191400000000002</c:v>
                </c:pt>
                <c:pt idx="3">
                  <c:v>21.5</c:v>
                </c:pt>
                <c:pt idx="4">
                  <c:v>28.125</c:v>
                </c:pt>
                <c:pt idx="5">
                  <c:v>36.417766999999998</c:v>
                </c:pt>
                <c:pt idx="6">
                  <c:v>44.55</c:v>
                </c:pt>
                <c:pt idx="7">
                  <c:v>50.597999999999999</c:v>
                </c:pt>
                <c:pt idx="8">
                  <c:v>86</c:v>
                </c:pt>
                <c:pt idx="9">
                  <c:v>93</c:v>
                </c:pt>
                <c:pt idx="10">
                  <c:v>172.506643</c:v>
                </c:pt>
                <c:pt idx="11">
                  <c:v>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C-40B8-A422-9850DE88B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6530431"/>
        <c:axId val="1"/>
      </c:barChart>
      <c:catAx>
        <c:axId val="136530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3653043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333333"/>
              </a:solidFill>
              <a:latin typeface="Century Gothic"/>
              <a:ea typeface="Century Gothic"/>
              <a:cs typeface="Century Gothic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одобр.бву!$R$3</c:f>
              <c:strCache>
                <c:ptCount val="1"/>
                <c:pt idx="0">
                  <c:v>Мақұлданған КШ саны бойынша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одобр.бву!$Q$4:$Q$8</c:f>
              <c:strCache>
                <c:ptCount val="5"/>
                <c:pt idx="0">
                  <c:v>"Евразийский банк" АҚ</c:v>
                </c:pt>
                <c:pt idx="1">
                  <c:v>Bereke Bank АҚ </c:v>
                </c:pt>
                <c:pt idx="2">
                  <c:v>"ForteBank" АҚ</c:v>
                </c:pt>
                <c:pt idx="3">
                  <c:v>Нұрбанк" АҚ</c:v>
                </c:pt>
                <c:pt idx="4">
                  <c:v>"Банк ЦентрКредит" АҚ</c:v>
                </c:pt>
              </c:strCache>
            </c:strRef>
          </c:cat>
          <c:val>
            <c:numRef>
              <c:f>одобр.бву!$R$4:$R$8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5F-4798-9EB9-451D8F138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6505951"/>
        <c:axId val="1"/>
      </c:barChart>
      <c:catAx>
        <c:axId val="136505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650595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333333"/>
              </a:solidFill>
              <a:latin typeface="Century Gothic"/>
              <a:ea typeface="Century Gothic"/>
              <a:cs typeface="Century Gothic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39412965658270649"/>
          <c:y val="0.15422042471243463"/>
          <c:w val="0.57531480928545542"/>
          <c:h val="0.800041514574791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одобр.бву!$R$32</c:f>
              <c:strCache>
                <c:ptCount val="1"/>
                <c:pt idx="0">
                  <c:v>Мақұлданған КШ сомасы, млн.тенге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одобр.бву!$Q$33:$Q$37</c:f>
              <c:strCache>
                <c:ptCount val="5"/>
                <c:pt idx="0">
                  <c:v>Нұрбанк" АҚ</c:v>
                </c:pt>
                <c:pt idx="1">
                  <c:v>"ForteBank" АҚ</c:v>
                </c:pt>
                <c:pt idx="2">
                  <c:v>Bereke Bank АҚ </c:v>
                </c:pt>
                <c:pt idx="3">
                  <c:v>"Евразийский банк" АҚ</c:v>
                </c:pt>
                <c:pt idx="4">
                  <c:v>"Банк ЦентрКредит" АҚ</c:v>
                </c:pt>
              </c:strCache>
            </c:strRef>
          </c:cat>
          <c:val>
            <c:numRef>
              <c:f>одобр.бву!$R$33:$R$37</c:f>
              <c:numCache>
                <c:formatCode>_-* #\ ##0_р_._-;\-* #\ ##0_р_._-;_-* "-"??_р_._-;_-@_-</c:formatCode>
                <c:ptCount val="5"/>
                <c:pt idx="0">
                  <c:v>28.589400000000001</c:v>
                </c:pt>
                <c:pt idx="1">
                  <c:v>55.994866000000002</c:v>
                </c:pt>
                <c:pt idx="2">
                  <c:v>68</c:v>
                </c:pt>
                <c:pt idx="3">
                  <c:v>140.5</c:v>
                </c:pt>
                <c:pt idx="4">
                  <c:v>517.30454399999996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A-4295-8529-0E30016EB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6525631"/>
        <c:axId val="1"/>
      </c:barChart>
      <c:catAx>
        <c:axId val="1365256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3652563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EE1-4DB6-9E0E-C0098F0A53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EE1-4DB6-9E0E-C0098F0A53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EE1-4DB6-9E0E-C0098F0A53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EE1-4DB6-9E0E-C0098F0A53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EE1-4DB6-9E0E-C0098F0A532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EE1-4DB6-9E0E-C0098F0A532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EE1-4DB6-9E0E-C0098F0A532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EE1-4DB6-9E0E-C0098F0A532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FEE1-4DB6-9E0E-C0098F0A532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FEE1-4DB6-9E0E-C0098F0A532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FEE1-4DB6-9E0E-C0098F0A532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FEE1-4DB6-9E0E-C0098F0A532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FEE1-4DB6-9E0E-C0098F0A532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FEE1-4DB6-9E0E-C0098F0A532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FEE1-4DB6-9E0E-C0098F0A532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FEE1-4DB6-9E0E-C0098F0A5327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FEE1-4DB6-9E0E-C0098F0A53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Отрасли!$C$4:$C$20</c:f>
              <c:strCache>
                <c:ptCount val="17"/>
                <c:pt idx="0">
                  <c:v>A -Ауыл, орман және балық шаруашылығы</c:v>
                </c:pt>
                <c:pt idx="1">
                  <c:v>B -Тау-кен өндіру өнеркәсібі және карьерлерді қазу</c:v>
                </c:pt>
                <c:pt idx="2">
                  <c:v>C - Өңдеу өнеркәсібі</c:v>
                </c:pt>
                <c:pt idx="3">
                  <c:v>D - Электр энергиясымен, газбен, бумен, ыстық сумен және ауаны кондициялаумен жабдықтау</c:v>
                </c:pt>
                <c:pt idx="4">
                  <c:v>E- Сумен жабдықтау; қалдықтарды жинау, өңдеу және жою, ластануды жою бойынша қызмет</c:v>
                </c:pt>
                <c:pt idx="5">
                  <c:v>F - Құрылыс</c:v>
                </c:pt>
                <c:pt idx="6">
                  <c:v>G - Көтерме және бөлшек саудада сату; автомобильдерді және мотоциклдерді жөндеу</c:v>
                </c:pt>
                <c:pt idx="7">
                  <c:v>H - Көлік және жинақтау</c:v>
                </c:pt>
                <c:pt idx="8">
                  <c:v>I - Тұру және тамақтану бойынша қызмет көрсету</c:v>
                </c:pt>
                <c:pt idx="9">
                  <c:v>J - Ақпарат және байланыс</c:v>
                </c:pt>
                <c:pt idx="10">
                  <c:v>L - Жылжымайтын мүлікпен операциялар</c:v>
                </c:pt>
                <c:pt idx="11">
                  <c:v>M - Кәсіби, ғылыми және техникалық қызмет</c:v>
                </c:pt>
                <c:pt idx="12">
                  <c:v>N - Әкімшілік және қосалқы қызмет көрсету саласындағы қызмет</c:v>
                </c:pt>
                <c:pt idx="13">
                  <c:v>P - Білім беру</c:v>
                </c:pt>
                <c:pt idx="14">
                  <c:v>Q - Денсаулық сақтау және халыққа әлеуметтік қызмет көрсету</c:v>
                </c:pt>
                <c:pt idx="15">
                  <c:v>R - Өнер, ойын-сауық және демалыс</c:v>
                </c:pt>
                <c:pt idx="16">
                  <c:v>S - Көрсетілетін қызметтердің өзге де түрлерін ұсыну</c:v>
                </c:pt>
              </c:strCache>
            </c:strRef>
          </c:cat>
          <c:val>
            <c:numRef>
              <c:f>Отрасли!$D$4:$D$20</c:f>
              <c:numCache>
                <c:formatCode>0%</c:formatCode>
                <c:ptCount val="17"/>
                <c:pt idx="0">
                  <c:v>3.432411351823203E-2</c:v>
                </c:pt>
                <c:pt idx="1">
                  <c:v>3.4163069388171269E-3</c:v>
                </c:pt>
                <c:pt idx="2">
                  <c:v>0.10305129177770402</c:v>
                </c:pt>
                <c:pt idx="3">
                  <c:v>3.9808661363335161E-3</c:v>
                </c:pt>
                <c:pt idx="4">
                  <c:v>1.9025438158061481E-3</c:v>
                </c:pt>
                <c:pt idx="5">
                  <c:v>0.11085261570175255</c:v>
                </c:pt>
                <c:pt idx="6">
                  <c:v>0.48825417561856871</c:v>
                </c:pt>
                <c:pt idx="7">
                  <c:v>3.1814636305087185E-2</c:v>
                </c:pt>
                <c:pt idx="8">
                  <c:v>7.406995596854464E-2</c:v>
                </c:pt>
                <c:pt idx="9">
                  <c:v>3.7371888752121794E-3</c:v>
                </c:pt>
                <c:pt idx="10">
                  <c:v>5.6069483018261056E-2</c:v>
                </c:pt>
                <c:pt idx="11">
                  <c:v>1.6671072842028581E-2</c:v>
                </c:pt>
                <c:pt idx="12">
                  <c:v>7.341253375172393E-3</c:v>
                </c:pt>
                <c:pt idx="13">
                  <c:v>2.4251729344362691E-2</c:v>
                </c:pt>
                <c:pt idx="14">
                  <c:v>7.903733183289333E-3</c:v>
                </c:pt>
                <c:pt idx="15">
                  <c:v>1.4988312056648016E-2</c:v>
                </c:pt>
                <c:pt idx="16">
                  <c:v>1.7370721524179719E-2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FEE1-4DB6-9E0E-C0098F0A5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1304540788416394E-3"/>
          <c:y val="1.9205185451791094E-2"/>
          <c:w val="0.39083120611432032"/>
          <c:h val="0.980794814548208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Қол қойылған КШ,млрд.тг. кредит соммасы бойынша</a:t>
            </a:r>
          </a:p>
        </c:rich>
      </c:tx>
      <c:layout>
        <c:manualLayout>
          <c:xMode val="edge"/>
          <c:yMode val="edge"/>
          <c:x val="0.11099491324646366"/>
          <c:y val="1.955980318185042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4099869028672994"/>
          <c:y val="0.16393104111941642"/>
          <c:w val="0.53228051987829539"/>
          <c:h val="0.80016032026643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Лист2!$R$2</c:f>
              <c:strCache>
                <c:ptCount val="1"/>
                <c:pt idx="0">
                  <c:v>саны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Лист2!$Q$3:$Q$21</c:f>
              <c:strCache>
                <c:ptCount val="19"/>
                <c:pt idx="0">
                  <c:v> Жетiсу облысы</c:v>
                </c:pt>
                <c:pt idx="1">
                  <c:v>Қызылорда облысы</c:v>
                </c:pt>
                <c:pt idx="2">
                  <c:v>Атырау облысы</c:v>
                </c:pt>
                <c:pt idx="3">
                  <c:v>Абай облысы</c:v>
                </c:pt>
                <c:pt idx="4">
                  <c:v>Шымкент қаласы</c:v>
                </c:pt>
                <c:pt idx="5">
                  <c:v>Түркістан облысы</c:v>
                </c:pt>
                <c:pt idx="6">
                  <c:v>Жамбыл облысы</c:v>
                </c:pt>
                <c:pt idx="7">
                  <c:v>Қараганды облысы</c:v>
                </c:pt>
                <c:pt idx="8">
                  <c:v>Маңғыстау облысы</c:v>
                </c:pt>
                <c:pt idx="9">
                  <c:v>Қостанай облысы</c:v>
                </c:pt>
                <c:pt idx="10">
                  <c:v>Павлодар облысы</c:v>
                </c:pt>
                <c:pt idx="11">
                  <c:v>Батыс Қазақстан облысы</c:v>
                </c:pt>
                <c:pt idx="12">
                  <c:v>Алматы облысы</c:v>
                </c:pt>
                <c:pt idx="13">
                  <c:v>Солтүстік Қазақстан облысы</c:v>
                </c:pt>
                <c:pt idx="14">
                  <c:v>Ақмола облысы</c:v>
                </c:pt>
                <c:pt idx="15">
                  <c:v>Ақтөбе облысы</c:v>
                </c:pt>
                <c:pt idx="16">
                  <c:v>Шығыс Қазақстан облысы</c:v>
                </c:pt>
                <c:pt idx="17">
                  <c:v>Астана қаласы</c:v>
                </c:pt>
                <c:pt idx="18">
                  <c:v>Алматы қаласы</c:v>
                </c:pt>
              </c:strCache>
            </c:strRef>
          </c:cat>
          <c:val>
            <c:numRef>
              <c:f>Лист2!$R$3:$R$21</c:f>
              <c:numCache>
                <c:formatCode>_-* #\ ##0.0_р_._-;\-* #\ ##0.0_р_._-;_-* "-"??_р_._-;_-@_-</c:formatCode>
                <c:ptCount val="19"/>
                <c:pt idx="0">
                  <c:v>0.26723926999999997</c:v>
                </c:pt>
                <c:pt idx="1">
                  <c:v>0.76662837329</c:v>
                </c:pt>
                <c:pt idx="2">
                  <c:v>0.89320501196000002</c:v>
                </c:pt>
                <c:pt idx="3">
                  <c:v>0.94347884000000004</c:v>
                </c:pt>
                <c:pt idx="4">
                  <c:v>1.22473973745</c:v>
                </c:pt>
                <c:pt idx="5">
                  <c:v>1.2924586600000001</c:v>
                </c:pt>
                <c:pt idx="6">
                  <c:v>1.3350241839999999</c:v>
                </c:pt>
                <c:pt idx="7">
                  <c:v>1.3915509934900001</c:v>
                </c:pt>
                <c:pt idx="8">
                  <c:v>1.4944903624200001</c:v>
                </c:pt>
                <c:pt idx="9">
                  <c:v>1.7222955600000001</c:v>
                </c:pt>
                <c:pt idx="10">
                  <c:v>1.9761839906800001</c:v>
                </c:pt>
                <c:pt idx="11">
                  <c:v>2.0509345290000001</c:v>
                </c:pt>
                <c:pt idx="12">
                  <c:v>2.19337596033</c:v>
                </c:pt>
                <c:pt idx="13">
                  <c:v>2.2337414729999998</c:v>
                </c:pt>
                <c:pt idx="14">
                  <c:v>2.309551248</c:v>
                </c:pt>
                <c:pt idx="15">
                  <c:v>2.5922257800000001</c:v>
                </c:pt>
                <c:pt idx="16">
                  <c:v>4.060413305</c:v>
                </c:pt>
                <c:pt idx="17">
                  <c:v>4.6747982285100003</c:v>
                </c:pt>
                <c:pt idx="18">
                  <c:v>9.1820596940900003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3D-42E1-A211-77071CA3D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1727327"/>
        <c:axId val="1"/>
      </c:barChart>
      <c:catAx>
        <c:axId val="2417273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24172732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Қол қойылған жобалар саны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8495317607011914"/>
          <c:y val="0.11679012345679013"/>
          <c:w val="0.58696171378277284"/>
          <c:h val="0.849259259259259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Лист3!$S$1</c:f>
              <c:strCache>
                <c:ptCount val="1"/>
                <c:pt idx="0">
                  <c:v>Количество  проектов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Лист3!$R$2:$R$22</c:f>
              <c:strCache>
                <c:ptCount val="21"/>
                <c:pt idx="0">
                  <c:v>"Qazaq Banki" АҚ</c:v>
                </c:pt>
                <c:pt idx="1">
                  <c:v>МҚҰ «МиГ Кредит Астана</c:v>
                </c:pt>
                <c:pt idx="2">
                  <c:v>Almaty МҚҰ ЖШС</c:v>
                </c:pt>
                <c:pt idx="3">
                  <c:v>МҚҰ "РИЦ "Қызылорда"</c:v>
                </c:pt>
                <c:pt idx="4">
                  <c:v>Шинхан Банк Қазақстан АҚ</c:v>
                </c:pt>
                <c:pt idx="5">
                  <c:v>"Tengri Bank" АҚ</c:v>
                </c:pt>
                <c:pt idx="6">
                  <c:v>"AsiaCredit Bank АҚ</c:v>
                </c:pt>
                <c:pt idx="7">
                  <c:v>"Банк Астана-Финанс" АҚ</c:v>
                </c:pt>
                <c:pt idx="8">
                  <c:v>"Банк Kassa Nova" АҚ</c:v>
                </c:pt>
                <c:pt idx="9">
                  <c:v>"Казкоммерцбанк" АҚ</c:v>
                </c:pt>
                <c:pt idx="10">
                  <c:v>Қазақстан Халық Банкі АҚ</c:v>
                </c:pt>
                <c:pt idx="11">
                  <c:v>Банк ВТБ Қазақстан АҚ ЕБ</c:v>
                </c:pt>
                <c:pt idx="12">
                  <c:v>"Евразийский банк" АҚ</c:v>
                </c:pt>
                <c:pt idx="13">
                  <c:v>"Bank RBK" АҚ</c:v>
                </c:pt>
                <c:pt idx="14">
                  <c:v>Альфа Банк ЕБ АҚ</c:v>
                </c:pt>
                <c:pt idx="15">
                  <c:v>"ForteBank" АҚ</c:v>
                </c:pt>
                <c:pt idx="16">
                  <c:v>"Нурбанк" АҚ</c:v>
                </c:pt>
                <c:pt idx="17">
                  <c:v>First Heartland Jysan Bank</c:v>
                </c:pt>
                <c:pt idx="18">
                  <c:v>"АТФБанк" АҚ</c:v>
                </c:pt>
                <c:pt idx="19">
                  <c:v>Bereke Bank АҚ </c:v>
                </c:pt>
                <c:pt idx="20">
                  <c:v>"Банк ЦентрКредит" АҚ</c:v>
                </c:pt>
              </c:strCache>
            </c:strRef>
          </c:cat>
          <c:val>
            <c:numRef>
              <c:f>Лист3!$S$2:$S$22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18</c:v>
                </c:pt>
                <c:pt idx="11">
                  <c:v>32</c:v>
                </c:pt>
                <c:pt idx="12">
                  <c:v>47</c:v>
                </c:pt>
                <c:pt idx="13">
                  <c:v>63</c:v>
                </c:pt>
                <c:pt idx="14">
                  <c:v>83</c:v>
                </c:pt>
                <c:pt idx="15">
                  <c:v>92</c:v>
                </c:pt>
                <c:pt idx="16">
                  <c:v>111</c:v>
                </c:pt>
                <c:pt idx="17">
                  <c:v>117</c:v>
                </c:pt>
                <c:pt idx="18">
                  <c:v>137</c:v>
                </c:pt>
                <c:pt idx="19">
                  <c:v>186</c:v>
                </c:pt>
                <c:pt idx="20">
                  <c:v>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21-4BC2-8FAD-B4DBDFDC0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4384111"/>
        <c:axId val="1"/>
      </c:barChart>
      <c:catAx>
        <c:axId val="204384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438411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 b="1"/>
              <a:t>Қол қойылған  ЕДБ КШ,бойынша млрд.тг.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763827993332845"/>
          <c:y val="0.1144753086419753"/>
          <c:w val="0.59770174219776806"/>
          <c:h val="0.851574074074074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Лист3!$R$28:$R$48</c:f>
              <c:strCache>
                <c:ptCount val="21"/>
                <c:pt idx="0">
                  <c:v> МҚҰ «МиГ Кредит Астана </c:v>
                </c:pt>
                <c:pt idx="1">
                  <c:v> "Qazaq Banki" АҚ </c:v>
                </c:pt>
                <c:pt idx="2">
                  <c:v> МФО "РИЦ "Кызылорда" </c:v>
                </c:pt>
                <c:pt idx="3">
                  <c:v> "AsiaCredit Bank АҚ </c:v>
                </c:pt>
                <c:pt idx="4">
                  <c:v> ТОО МФО "Almaty" </c:v>
                </c:pt>
                <c:pt idx="5">
                  <c:v> "Банк Астана-Финанс" АҚ </c:v>
                </c:pt>
                <c:pt idx="6">
                  <c:v> "Tengri Bank" АҚ </c:v>
                </c:pt>
                <c:pt idx="7">
                  <c:v> Шинхан Банк Қазақстан АҚ </c:v>
                </c:pt>
                <c:pt idx="8">
                  <c:v> "Казкоммерцбанк" АҚ </c:v>
                </c:pt>
                <c:pt idx="9">
                  <c:v> "Банк Kassa Nova" АҚ </c:v>
                </c:pt>
                <c:pt idx="10">
                  <c:v> Банк ВТБ Қазақстан АҚ ЕБ </c:v>
                </c:pt>
                <c:pt idx="11">
                  <c:v> Қазақстан Халық Банкі АҚ </c:v>
                </c:pt>
                <c:pt idx="12">
                  <c:v> "ForteBank" АҚ </c:v>
                </c:pt>
                <c:pt idx="13">
                  <c:v> "Bank RBK" АҚ </c:v>
                </c:pt>
                <c:pt idx="14">
                  <c:v> "Евразийский банк" АҚ </c:v>
                </c:pt>
                <c:pt idx="15">
                  <c:v> Альфа Банк ЕБ АҚ </c:v>
                </c:pt>
                <c:pt idx="16">
                  <c:v> "АТФБанк" АҚ </c:v>
                </c:pt>
                <c:pt idx="17">
                  <c:v> "Нурбанк" АҚ </c:v>
                </c:pt>
                <c:pt idx="18">
                  <c:v> First Heartland Jysan Bank </c:v>
                </c:pt>
                <c:pt idx="19">
                  <c:v> Bereke Bank АҚ  </c:v>
                </c:pt>
                <c:pt idx="20">
                  <c:v> "Банк ЦентрКредит" АҚ </c:v>
                </c:pt>
              </c:strCache>
            </c:strRef>
          </c:cat>
          <c:val>
            <c:numRef>
              <c:f>Лист3!$S$28:$S$48</c:f>
              <c:numCache>
                <c:formatCode>_-* #\ ##0.0_р_._-;\-* #\ ##0.0_р_._-;_-* "-"??_р_._-;_-@_-</c:formatCode>
                <c:ptCount val="21"/>
                <c:pt idx="0">
                  <c:v>5.0000000000000001E-4</c:v>
                </c:pt>
                <c:pt idx="1">
                  <c:v>1.25E-3</c:v>
                </c:pt>
                <c:pt idx="2">
                  <c:v>2.9576779000000001E-2</c:v>
                </c:pt>
                <c:pt idx="3">
                  <c:v>3.075E-2</c:v>
                </c:pt>
                <c:pt idx="4">
                  <c:v>5.1584844999999997E-2</c:v>
                </c:pt>
                <c:pt idx="5">
                  <c:v>5.5978899999999998E-2</c:v>
                </c:pt>
                <c:pt idx="6">
                  <c:v>6.9699999999999998E-2</c:v>
                </c:pt>
                <c:pt idx="7">
                  <c:v>0.125223</c:v>
                </c:pt>
                <c:pt idx="8">
                  <c:v>0.17400499999999999</c:v>
                </c:pt>
                <c:pt idx="9">
                  <c:v>0.23840620000000001</c:v>
                </c:pt>
                <c:pt idx="10">
                  <c:v>0.52218980233000001</c:v>
                </c:pt>
                <c:pt idx="11">
                  <c:v>1.150293655</c:v>
                </c:pt>
                <c:pt idx="12">
                  <c:v>2.4663954989999999</c:v>
                </c:pt>
                <c:pt idx="13">
                  <c:v>2.4746397604099997</c:v>
                </c:pt>
                <c:pt idx="14">
                  <c:v>2.55883068833</c:v>
                </c:pt>
                <c:pt idx="15">
                  <c:v>3.0781859090000001</c:v>
                </c:pt>
                <c:pt idx="16">
                  <c:v>3.7214865008599993</c:v>
                </c:pt>
                <c:pt idx="17">
                  <c:v>4.2062391685499998</c:v>
                </c:pt>
                <c:pt idx="18">
                  <c:v>4.9932577350000003</c:v>
                </c:pt>
                <c:pt idx="19">
                  <c:v>5.6716823549999997</c:v>
                </c:pt>
                <c:pt idx="20">
                  <c:v>10.984219403739999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F-43D6-8EED-C752D8E24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4389391"/>
        <c:axId val="1"/>
      </c:barChart>
      <c:catAx>
        <c:axId val="2043893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20438939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 b="1"/>
              <a:t>Қол қойылған КШ саны бойынша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5530890850570923"/>
          <c:y val="0.11750121918213147"/>
          <c:w val="0.62161667586039848"/>
          <c:h val="0.847650751402838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Лист4!$R$2</c:f>
              <c:strCache>
                <c:ptCount val="1"/>
                <c:pt idx="0">
                  <c:v>кол-во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Лист4!$Q$3:$Q$18</c:f>
              <c:strCache>
                <c:ptCount val="16"/>
                <c:pt idx="0">
                  <c:v>Маңғыстау облысы</c:v>
                </c:pt>
                <c:pt idx="1">
                  <c:v>Ақмола облысы</c:v>
                </c:pt>
                <c:pt idx="2">
                  <c:v>Атырау облысы</c:v>
                </c:pt>
                <c:pt idx="3">
                  <c:v>Қызылорда облысы</c:v>
                </c:pt>
                <c:pt idx="4">
                  <c:v>Солтүстік Қазақстан облысы</c:v>
                </c:pt>
                <c:pt idx="5">
                  <c:v>Ақтөбе облысы</c:v>
                </c:pt>
                <c:pt idx="6">
                  <c:v>Алматы облысы</c:v>
                </c:pt>
                <c:pt idx="7">
                  <c:v>Қостанай облысы</c:v>
                </c:pt>
                <c:pt idx="8">
                  <c:v>Павлодар облысы</c:v>
                </c:pt>
                <c:pt idx="9">
                  <c:v>Шымкент қаласы</c:v>
                </c:pt>
                <c:pt idx="10">
                  <c:v>Шығыс Қазақстан облысы</c:v>
                </c:pt>
                <c:pt idx="11">
                  <c:v>Жетiсу облысы</c:v>
                </c:pt>
                <c:pt idx="12">
                  <c:v>Абайская область</c:v>
                </c:pt>
                <c:pt idx="13">
                  <c:v>Батыс Қазақстан облысы</c:v>
                </c:pt>
                <c:pt idx="14">
                  <c:v>Астана қаласы</c:v>
                </c:pt>
                <c:pt idx="15">
                  <c:v>Алматы қаласы</c:v>
                </c:pt>
              </c:strCache>
            </c:strRef>
          </c:cat>
          <c:val>
            <c:numRef>
              <c:f>Лист4!$R$3:$R$18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8</c:v>
                </c:pt>
                <c:pt idx="1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B-4EBA-A278-DD7F3C065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642415"/>
        <c:axId val="1"/>
      </c:barChart>
      <c:catAx>
        <c:axId val="1276424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64241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 b="1">
                <a:latin typeface="Century Gothic" panose="020B0502020202020204" pitchFamily="34" charset="0"/>
              </a:rPr>
              <a:t>Қол қойылған КШ бойынша сомасы млн.тг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8782000792703225"/>
          <c:y val="0.12244274809160306"/>
          <c:w val="0.6121799920729678"/>
          <c:h val="0.83684478371501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Лист4!$R$25</c:f>
              <c:strCache>
                <c:ptCount val="1"/>
                <c:pt idx="0">
                  <c:v>сумма гарантии,млн.тенге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Лист4!$Q$26:$Q$41</c:f>
              <c:strCache>
                <c:ptCount val="16"/>
                <c:pt idx="0">
                  <c:v>Солтүстік Қазақстан облысы</c:v>
                </c:pt>
                <c:pt idx="1">
                  <c:v>Ақтөбе облысы</c:v>
                </c:pt>
                <c:pt idx="2">
                  <c:v>Атырау облысы</c:v>
                </c:pt>
                <c:pt idx="3">
                  <c:v>Алматы облысы</c:v>
                </c:pt>
                <c:pt idx="4">
                  <c:v>Қызылорда облысы</c:v>
                </c:pt>
                <c:pt idx="5">
                  <c:v>Шығыс Қазақстан облысы</c:v>
                </c:pt>
                <c:pt idx="6">
                  <c:v>Қостанай облысы</c:v>
                </c:pt>
                <c:pt idx="7">
                  <c:v>Павлодар облысы</c:v>
                </c:pt>
                <c:pt idx="8">
                  <c:v>Мангистауская область</c:v>
                </c:pt>
                <c:pt idx="9">
                  <c:v>Шымкент қаласы</c:v>
                </c:pt>
                <c:pt idx="10">
                  <c:v>Абай облысы</c:v>
                </c:pt>
                <c:pt idx="11">
                  <c:v>Жетiсу облысы</c:v>
                </c:pt>
                <c:pt idx="12">
                  <c:v>Астана қаласы</c:v>
                </c:pt>
                <c:pt idx="13">
                  <c:v>Ақмола облысы</c:v>
                </c:pt>
                <c:pt idx="14">
                  <c:v>Батыс Қазақстан облысы</c:v>
                </c:pt>
                <c:pt idx="15">
                  <c:v>Алматы қаласы</c:v>
                </c:pt>
              </c:strCache>
            </c:strRef>
          </c:cat>
          <c:val>
            <c:numRef>
              <c:f>Лист4!$R$26:$R$41</c:f>
              <c:numCache>
                <c:formatCode>_-* #\ ##0_р_._-;\-* #\ ##0_р_._-;_-* "-"??_р_._-;_-@_-</c:formatCode>
                <c:ptCount val="16"/>
                <c:pt idx="0">
                  <c:v>45.75</c:v>
                </c:pt>
                <c:pt idx="1">
                  <c:v>60.476725000000002</c:v>
                </c:pt>
                <c:pt idx="2">
                  <c:v>66</c:v>
                </c:pt>
                <c:pt idx="3">
                  <c:v>75</c:v>
                </c:pt>
                <c:pt idx="4">
                  <c:v>81.934799999999996</c:v>
                </c:pt>
                <c:pt idx="5">
                  <c:v>88.458347000000003</c:v>
                </c:pt>
                <c:pt idx="6">
                  <c:v>97.2</c:v>
                </c:pt>
                <c:pt idx="7">
                  <c:v>103.23696</c:v>
                </c:pt>
                <c:pt idx="8">
                  <c:v>107.5</c:v>
                </c:pt>
                <c:pt idx="9">
                  <c:v>121</c:v>
                </c:pt>
                <c:pt idx="10">
                  <c:v>125.7409</c:v>
                </c:pt>
                <c:pt idx="11">
                  <c:v>180.99867</c:v>
                </c:pt>
                <c:pt idx="12">
                  <c:v>258.75764199999998</c:v>
                </c:pt>
                <c:pt idx="13">
                  <c:v>282.14999999999998</c:v>
                </c:pt>
                <c:pt idx="14">
                  <c:v>359.113471</c:v>
                </c:pt>
                <c:pt idx="15">
                  <c:v>426.36581167999998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1B-47FE-AA44-30B37CADA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638095"/>
        <c:axId val="1"/>
      </c:barChart>
      <c:catAx>
        <c:axId val="127638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2763809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 b="1">
                <a:latin typeface="Century Gothic" panose="020B0502020202020204" pitchFamily="34" charset="0"/>
              </a:rPr>
              <a:t>Қол қойылған КШ бойынша,саны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2984713747130976"/>
          <c:y val="0.12155346829815386"/>
          <c:w val="0.55104838930737832"/>
          <c:h val="0.838029750887829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Лист5.!$P$2</c:f>
              <c:strCache>
                <c:ptCount val="1"/>
                <c:pt idx="0">
                  <c:v>жобалар саны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Лист5.!$O$3:$O$10</c:f>
              <c:strCache>
                <c:ptCount val="8"/>
                <c:pt idx="0">
                  <c:v>"Евразийский банк" АҚ</c:v>
                </c:pt>
                <c:pt idx="1">
                  <c:v>"Bank RBK" АҚ</c:v>
                </c:pt>
                <c:pt idx="2">
                  <c:v> "Нурбанк" АҚ </c:v>
                </c:pt>
                <c:pt idx="3">
                  <c:v>Қазақстан Халық Банкі АҚ</c:v>
                </c:pt>
                <c:pt idx="4">
                  <c:v>First Heartland Jysan Bank</c:v>
                </c:pt>
                <c:pt idx="5">
                  <c:v>Bereke Bank АҚ </c:v>
                </c:pt>
                <c:pt idx="6">
                  <c:v>"ForteBank" АҚ</c:v>
                </c:pt>
                <c:pt idx="7">
                  <c:v>"Банк ЦентрКредит" АҚ</c:v>
                </c:pt>
              </c:strCache>
            </c:strRef>
          </c:cat>
          <c:val>
            <c:numRef>
              <c:f>Лист5.!$P$3:$P$10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7</c:v>
                </c:pt>
                <c:pt idx="5">
                  <c:v>9</c:v>
                </c:pt>
                <c:pt idx="6">
                  <c:v>13</c:v>
                </c:pt>
                <c:pt idx="7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A-49C1-A9B4-CD21455A9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638575"/>
        <c:axId val="1"/>
      </c:barChart>
      <c:catAx>
        <c:axId val="127638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63857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3790026246719159"/>
          <c:y val="1.822491419341813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333333"/>
              </a:solidFill>
              <a:latin typeface="Century Gothic"/>
              <a:ea typeface="Century Gothic"/>
              <a:cs typeface="Century Gothic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34035787485867919"/>
          <c:y val="0.13379330168601097"/>
          <c:w val="0.63575467136448438"/>
          <c:h val="0.826526829925040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Лист5.!$P$25</c:f>
              <c:strCache>
                <c:ptCount val="1"/>
                <c:pt idx="0">
                  <c:v>Кепідік сомасы, млн.тенге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Лист5.!$O$26:$O$33</c:f>
              <c:strCache>
                <c:ptCount val="8"/>
                <c:pt idx="0">
                  <c:v>"Bank RBK" АҚ</c:v>
                </c:pt>
                <c:pt idx="1">
                  <c:v>"Нурбанк" АҚ</c:v>
                </c:pt>
                <c:pt idx="2">
                  <c:v>Қазақстан Халық Банкі АҚ</c:v>
                </c:pt>
                <c:pt idx="3">
                  <c:v>"Евразийский банк" АҚ</c:v>
                </c:pt>
                <c:pt idx="4">
                  <c:v>Bereke Bank АҚ </c:v>
                </c:pt>
                <c:pt idx="5">
                  <c:v>First Heartland Jysan Bank</c:v>
                </c:pt>
                <c:pt idx="6">
                  <c:v>"ForteBank" АҚ</c:v>
                </c:pt>
                <c:pt idx="7">
                  <c:v>"Банк ЦентрКредит" АҚ</c:v>
                </c:pt>
              </c:strCache>
            </c:strRef>
          </c:cat>
          <c:val>
            <c:numRef>
              <c:f>Лист5.!$P$26:$P$33</c:f>
              <c:numCache>
                <c:formatCode>_-* #\ ##0_р_._-;\-* #\ ##0_р_._-;_-* "-"??_р_._-;_-@_-</c:formatCode>
                <c:ptCount val="8"/>
                <c:pt idx="0">
                  <c:v>38.969842</c:v>
                </c:pt>
                <c:pt idx="1">
                  <c:v>77.150000000000006</c:v>
                </c:pt>
                <c:pt idx="2">
                  <c:v>79.19426</c:v>
                </c:pt>
                <c:pt idx="3">
                  <c:v>79.393249999999995</c:v>
                </c:pt>
                <c:pt idx="4">
                  <c:v>204.96199100000001</c:v>
                </c:pt>
                <c:pt idx="5">
                  <c:v>479.4178</c:v>
                </c:pt>
                <c:pt idx="6">
                  <c:v>506.76021200000002</c:v>
                </c:pt>
                <c:pt idx="7">
                  <c:v>1013.8359716800001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5-4D65-8B22-F68D83E89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640015"/>
        <c:axId val="1"/>
      </c:barChart>
      <c:catAx>
        <c:axId val="127640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2764001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333333"/>
              </a:solidFill>
              <a:latin typeface="Century Gothic" panose="020B0502020202020204" pitchFamily="34" charset="0"/>
              <a:ea typeface="Calibri"/>
              <a:cs typeface="Calibri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35308064078197121"/>
          <c:y val="0.11000493459040447"/>
          <c:w val="0.62201379310344818"/>
          <c:h val="0.857370253317537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2020г.'!$M$2</c:f>
              <c:strCache>
                <c:ptCount val="1"/>
                <c:pt idx="0">
                  <c:v>Мақұлданған КШ саны бойынша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2020г.'!$L$3:$L$14</c:f>
              <c:strCache>
                <c:ptCount val="12"/>
                <c:pt idx="0">
                  <c:v>Ақмола облысы</c:v>
                </c:pt>
                <c:pt idx="1">
                  <c:v>Атырау облысы</c:v>
                </c:pt>
                <c:pt idx="2">
                  <c:v>Қостанай облысы</c:v>
                </c:pt>
                <c:pt idx="3">
                  <c:v>Маңғыстау облысы</c:v>
                </c:pt>
                <c:pt idx="4">
                  <c:v>Жетісу облысы</c:v>
                </c:pt>
                <c:pt idx="5">
                  <c:v>Ақтөбе облысы</c:v>
                </c:pt>
                <c:pt idx="6">
                  <c:v>Алматы облысы</c:v>
                </c:pt>
                <c:pt idx="7">
                  <c:v>Батыс Қазақстан облысы</c:v>
                </c:pt>
                <c:pt idx="8">
                  <c:v>Шымкент қаласы</c:v>
                </c:pt>
                <c:pt idx="9">
                  <c:v>Алматы қаласы</c:v>
                </c:pt>
                <c:pt idx="10">
                  <c:v>Астана қаласы</c:v>
                </c:pt>
                <c:pt idx="11">
                  <c:v>Абай облысы</c:v>
                </c:pt>
              </c:strCache>
            </c:strRef>
          </c:cat>
          <c:val>
            <c:numRef>
              <c:f>'Одобренные РФ 2020г.'!$M$3:$M$14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4-4440-9578-229B70350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6520831"/>
        <c:axId val="1"/>
      </c:barChart>
      <c:catAx>
        <c:axId val="136520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652083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EFDF-0998-4743-822B-3CB74FFEA70A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496983-3437-73B3-6D8D-E9E320B70FD9}"/>
              </a:ext>
            </a:extLst>
          </p:cNvPr>
          <p:cNvSpPr txBox="1"/>
          <p:nvPr/>
        </p:nvSpPr>
        <p:spPr>
          <a:xfrm>
            <a:off x="4754880" y="2951946"/>
            <a:ext cx="67745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«ДАМУ-ОПТИМА»                            </a:t>
            </a:r>
            <a:r>
              <a:rPr lang="ru-RU" altLang="ru-RU" sz="2800" b="1" kern="0" dirty="0">
                <a:solidFill>
                  <a:prstClr val="black"/>
                </a:solidFill>
                <a:latin typeface="Century Gothic"/>
              </a:rPr>
              <a:t>к</a:t>
            </a:r>
            <a:r>
              <a:rPr kumimoji="0" lang="ru-RU" altLang="ru-RU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епілдік</a:t>
            </a: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ru-RU" altLang="ru-RU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баҒдарламасы</a:t>
            </a: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 </a:t>
            </a: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121993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452" y="268447"/>
            <a:ext cx="4379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latin typeface="Century Gothic" panose="020B0502020202020204" pitchFamily="34" charset="0"/>
              </a:rPr>
              <a:t>Жобалар кепілдігі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9317" y="1120133"/>
            <a:ext cx="29209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2016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жылдан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01.06.2024ж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аралығы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6778" y="1504230"/>
            <a:ext cx="47788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kk-KZ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к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епілдік</a:t>
            </a: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құралы</a:t>
            </a: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жиынтық</a:t>
            </a:r>
            <a:endParaRPr lang="ru-RU" alt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520191"/>
              </p:ext>
            </p:extLst>
          </p:nvPr>
        </p:nvGraphicFramePr>
        <p:xfrm>
          <a:off x="468923" y="1904340"/>
          <a:ext cx="9262306" cy="1113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0508"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latin typeface="Century Gothic" panose="020B0502020202020204" pitchFamily="34" charset="0"/>
                        </a:rPr>
                        <a:t>Қ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ормен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келісілген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latin typeface="Century Gothic" panose="020B0502020202020204" pitchFamily="34" charset="0"/>
                        </a:rPr>
                        <a:t>Қ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ол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қойылған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кепілдік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келісім-шарттары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Қол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қойылған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келісім-шарттардың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жалпы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сомасы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теңге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Қол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қойылған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кепілдіктердің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жалпы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сомасы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млрд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88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1 302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1 280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96,7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42,6</a:t>
                      </a: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637804" y="3493772"/>
            <a:ext cx="31039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050" b="1" dirty="0">
                <a:latin typeface="Century Gothic" panose="020B0502020202020204" pitchFamily="34" charset="0"/>
              </a:rPr>
              <a:t>01.01.2024 </a:t>
            </a:r>
            <a:r>
              <a:rPr lang="ru-RU" altLang="en-US" sz="1050" b="1" dirty="0" err="1">
                <a:latin typeface="Century Gothic" panose="020B0502020202020204" pitchFamily="34" charset="0"/>
              </a:rPr>
              <a:t>жылдан</a:t>
            </a:r>
            <a:r>
              <a:rPr lang="ru-RU" altLang="en-US" sz="1050" b="1" dirty="0">
                <a:latin typeface="Century Gothic" panose="020B0502020202020204" pitchFamily="34" charset="0"/>
              </a:rPr>
              <a:t> 01.06.2024 </a:t>
            </a:r>
            <a:r>
              <a:rPr lang="ru-RU" altLang="en-US" sz="1050" b="1" dirty="0" err="1">
                <a:latin typeface="Century Gothic" panose="020B0502020202020204" pitchFamily="34" charset="0"/>
              </a:rPr>
              <a:t>жылға</a:t>
            </a:r>
            <a:r>
              <a:rPr lang="ru-RU" altLang="en-US" sz="1050" b="1" dirty="0">
                <a:latin typeface="Century Gothic" panose="020B0502020202020204" pitchFamily="34" charset="0"/>
              </a:rPr>
              <a:t> </a:t>
            </a:r>
            <a:r>
              <a:rPr lang="ru-RU" altLang="en-US" sz="1050" b="1" dirty="0" err="1">
                <a:latin typeface="Century Gothic" panose="020B0502020202020204" pitchFamily="34" charset="0"/>
              </a:rPr>
              <a:t>дейінгі</a:t>
            </a:r>
            <a:r>
              <a:rPr lang="ru-RU" altLang="en-US" sz="1050" b="1" dirty="0">
                <a:latin typeface="Century Gothic" panose="020B0502020202020204" pitchFamily="34" charset="0"/>
              </a:rPr>
              <a:t> </a:t>
            </a:r>
            <a:r>
              <a:rPr lang="ru-RU" altLang="en-US" sz="1050" b="1" dirty="0" err="1">
                <a:latin typeface="Century Gothic" panose="020B0502020202020204" pitchFamily="34" charset="0"/>
              </a:rPr>
              <a:t>жағдай</a:t>
            </a:r>
            <a:r>
              <a:rPr lang="ru-RU" altLang="en-US" sz="1050" b="1" dirty="0">
                <a:latin typeface="Century Gothic" panose="020B0502020202020204" pitchFamily="34" charset="0"/>
              </a:rPr>
              <a:t> </a:t>
            </a:r>
            <a:r>
              <a:rPr lang="ru-RU" altLang="en-US" sz="1050" b="1" dirty="0" err="1">
                <a:latin typeface="Century Gothic" panose="020B0502020202020204" pitchFamily="34" charset="0"/>
              </a:rPr>
              <a:t>бойынша</a:t>
            </a:r>
            <a:endParaRPr lang="ru-RU" altLang="en-US" sz="105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5403" y="3909270"/>
            <a:ext cx="67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</a:t>
            </a:r>
            <a:r>
              <a:rPr lang="kk-KZ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к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епілдік</a:t>
            </a: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құралы</a:t>
            </a: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жиынтық</a:t>
            </a:r>
            <a:endParaRPr lang="ru-RU" alt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en-US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937298"/>
              </p:ext>
            </p:extLst>
          </p:nvPr>
        </p:nvGraphicFramePr>
        <p:xfrm>
          <a:off x="468923" y="4647540"/>
          <a:ext cx="9262306" cy="116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5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981"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latin typeface="Century Gothic" panose="020B0502020202020204" pitchFamily="34" charset="0"/>
                        </a:rPr>
                        <a:t>Қормен келісілген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latin typeface="Century Gothic" panose="020B0502020202020204" pitchFamily="34" charset="0"/>
                        </a:rPr>
                        <a:t>Қ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ол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қойылған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келісім-шарттар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Несиенің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жалпы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сомасы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теңге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Кепілдік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сомасы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, млрд.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теңге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5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89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67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6,2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04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849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 err="1">
                <a:solidFill>
                  <a:srgbClr val="0070C0"/>
                </a:solidFill>
                <a:latin typeface="Century Gothic"/>
              </a:rPr>
              <a:t>Кепілдік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қол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қойылған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КШ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туралы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ақпарат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(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аймақтар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6641" y="1156030"/>
            <a:ext cx="27478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2016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жылдан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01.06.2024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аралығы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 Box 33">
            <a:extLst>
              <a:ext uri="{FF2B5EF4-FFF2-40B4-BE49-F238E27FC236}">
                <a16:creationId xmlns:a16="http://schemas.microsoft.com/office/drawing/2014/main" id="{48C8A157-F391-31E8-0AC0-C7E1C2A50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63" y="5699649"/>
            <a:ext cx="11176999" cy="65920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kk-KZ" sz="1100" dirty="0">
                <a:latin typeface="Century Gothic" panose="020B0502020202020204" pitchFamily="34" charset="0"/>
                <a:cs typeface="Times New Roman" pitchFamily="18" charset="0"/>
              </a:rPr>
              <a:t>Кепілдік бойынша жалпы несие портфелі  96,7 </a:t>
            </a:r>
            <a:r>
              <a:rPr lang="kk-KZ" sz="1100" b="1" dirty="0">
                <a:latin typeface="Century Gothic" panose="020B0502020202020204" pitchFamily="34" charset="0"/>
                <a:cs typeface="Times New Roman" pitchFamily="18" charset="0"/>
              </a:rPr>
              <a:t> млрд.теңге </a:t>
            </a:r>
            <a:r>
              <a:rPr lang="kk-KZ" sz="1100" dirty="0">
                <a:latin typeface="Century Gothic" panose="020B0502020202020204" pitchFamily="34" charset="0"/>
                <a:cs typeface="Times New Roman" pitchFamily="18" charset="0"/>
              </a:rPr>
              <a:t>болатын барлығы </a:t>
            </a:r>
            <a:r>
              <a:rPr lang="kk-KZ" sz="1100" b="1" dirty="0">
                <a:latin typeface="Century Gothic" panose="020B0502020202020204" pitchFamily="34" charset="0"/>
                <a:cs typeface="Times New Roman" pitchFamily="18" charset="0"/>
              </a:rPr>
              <a:t>1280 жобаға </a:t>
            </a:r>
            <a:r>
              <a:rPr lang="kk-KZ" sz="1100" dirty="0">
                <a:latin typeface="Century Gothic" panose="020B0502020202020204" pitchFamily="34" charset="0"/>
                <a:cs typeface="Times New Roman" pitchFamily="18" charset="0"/>
              </a:rPr>
              <a:t>қол қойылды, оның ішінде кепілдік сомасы </a:t>
            </a:r>
            <a:r>
              <a:rPr lang="kk-KZ" sz="1100" b="1" dirty="0">
                <a:latin typeface="Century Gothic" panose="020B0502020202020204" pitchFamily="34" charset="0"/>
                <a:cs typeface="Times New Roman" pitchFamily="18" charset="0"/>
              </a:rPr>
              <a:t>42,7 млрд теңге </a:t>
            </a:r>
            <a:r>
              <a:rPr lang="kk-KZ" sz="1100" dirty="0">
                <a:latin typeface="Century Gothic" panose="020B0502020202020204" pitchFamily="34" charset="0"/>
                <a:cs typeface="Times New Roman" pitchFamily="18" charset="0"/>
              </a:rPr>
              <a:t>болды.</a:t>
            </a:r>
            <a:endParaRPr lang="ru-RU" sz="110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810EA18-765F-C417-7CC1-47F3E83793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928965"/>
              </p:ext>
            </p:extLst>
          </p:nvPr>
        </p:nvGraphicFramePr>
        <p:xfrm>
          <a:off x="487153" y="1550502"/>
          <a:ext cx="5664938" cy="406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C79D2CDA-9278-3414-7610-1BACBD27D4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483973"/>
              </p:ext>
            </p:extLst>
          </p:nvPr>
        </p:nvGraphicFramePr>
        <p:xfrm>
          <a:off x="6266695" y="1550502"/>
          <a:ext cx="5380567" cy="406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7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6761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Кепілдік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қол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қойылған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КШ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туралы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ақпарат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(ЕДБ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49893" y="1209981"/>
            <a:ext cx="29406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2016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жылдан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01.06.2024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аралығы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>
            <a:extLst>
              <a:ext uri="{FF2B5EF4-FFF2-40B4-BE49-F238E27FC236}">
                <a16:creationId xmlns:a16="http://schemas.microsoft.com/office/drawing/2014/main" id="{9C125152-CFF6-962C-E663-DC138DAED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28" y="5670026"/>
            <a:ext cx="11051177" cy="74755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 err="1">
                <a:latin typeface="Century Gothic" panose="020B0502020202020204" pitchFamily="34" charset="0"/>
                <a:cs typeface="Times New Roman" pitchFamily="18" charset="0"/>
              </a:rPr>
              <a:t>Кепілдік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Century Gothic" panose="020B0502020202020204" pitchFamily="34" charset="0"/>
                <a:cs typeface="Times New Roman" pitchFamily="18" charset="0"/>
              </a:rPr>
              <a:t>шарттарына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Century Gothic" panose="020B0502020202020204" pitchFamily="34" charset="0"/>
                <a:cs typeface="Times New Roman" pitchFamily="18" charset="0"/>
              </a:rPr>
              <a:t>қол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Century Gothic" panose="020B0502020202020204" pitchFamily="34" charset="0"/>
                <a:cs typeface="Times New Roman" pitchFamily="18" charset="0"/>
              </a:rPr>
              <a:t>қоюдағы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Century Gothic" panose="020B0502020202020204" pitchFamily="34" charset="0"/>
                <a:cs typeface="Times New Roman" pitchFamily="18" charset="0"/>
              </a:rPr>
              <a:t>жетекші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Century Gothic" panose="020B0502020202020204" pitchFamily="34" charset="0"/>
                <a:cs typeface="Times New Roman" pitchFamily="18" charset="0"/>
              </a:rPr>
              <a:t>банктер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: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саны </a:t>
            </a:r>
            <a:r>
              <a:rPr lang="ru-RU" sz="11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– </a:t>
            </a:r>
            <a:r>
              <a:rPr lang="ru-RU" sz="1100" dirty="0">
                <a:latin typeface="Century Gothic" panose="020B0502020202020204" pitchFamily="34" charset="0"/>
              </a:rPr>
              <a:t> «Банк ЦентрКредит» АҚ,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» АҚ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err="1">
                <a:latin typeface="Century Gothic" panose="020B0502020202020204" pitchFamily="34" charset="0"/>
                <a:cs typeface="Times New Roman" pitchFamily="18" charset="0"/>
              </a:rPr>
              <a:t>Сомасы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 - </a:t>
            </a:r>
            <a:r>
              <a:rPr lang="kk-KZ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</a:rPr>
              <a:t>«Банк ЦентрКредит» АҚ 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к» АҚ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03ED7AC-5688-D490-4342-30674DCA78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404098"/>
              </p:ext>
            </p:extLst>
          </p:nvPr>
        </p:nvGraphicFramePr>
        <p:xfrm>
          <a:off x="435428" y="1463897"/>
          <a:ext cx="566057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BCC35B9-FCB5-55B8-A151-530798C0A1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204693"/>
              </p:ext>
            </p:extLst>
          </p:nvPr>
        </p:nvGraphicFramePr>
        <p:xfrm>
          <a:off x="6096000" y="1463897"/>
          <a:ext cx="539060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60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354648" cy="70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 err="1">
                <a:solidFill>
                  <a:srgbClr val="0070C0"/>
                </a:solidFill>
                <a:latin typeface="Century Gothic"/>
              </a:rPr>
              <a:t>Кепілдік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: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қол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қойылған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КШ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ақпарат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(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аймақтар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66770" y="1235433"/>
            <a:ext cx="24503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01.01.- 01.06.2024 ж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дейін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>
            <a:extLst>
              <a:ext uri="{FF2B5EF4-FFF2-40B4-BE49-F238E27FC236}">
                <a16:creationId xmlns:a16="http://schemas.microsoft.com/office/drawing/2014/main" id="{886144FB-3D46-1A76-5E8B-1876318D9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5643595"/>
            <a:ext cx="10972802" cy="66318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Кепілдік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КШ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қол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қойған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аймақ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көшбасшылары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саны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 Алматы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қаласы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Астана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қаласы</a:t>
            </a:r>
            <a:endParaRPr lang="ru-RU" sz="12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Сомасы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– Алматы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қаласы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Батыс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Қазақстан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облысы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2027597-270C-4A05-70B1-8EEBF77DC2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423071"/>
              </p:ext>
            </p:extLst>
          </p:nvPr>
        </p:nvGraphicFramePr>
        <p:xfrm>
          <a:off x="548639" y="1606163"/>
          <a:ext cx="5748794" cy="3987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D19954CA-76F5-E871-38F3-DC301849AF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85153"/>
              </p:ext>
            </p:extLst>
          </p:nvPr>
        </p:nvGraphicFramePr>
        <p:xfrm>
          <a:off x="6317282" y="1606163"/>
          <a:ext cx="5326079" cy="3987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76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39700" y="1127611"/>
            <a:ext cx="20826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01.01- 01.06.2024 ж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аралығы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9260E8-FED8-8A7F-C903-3A694E59B585}"/>
              </a:ext>
            </a:extLst>
          </p:cNvPr>
          <p:cNvSpPr/>
          <p:nvPr/>
        </p:nvSpPr>
        <p:spPr>
          <a:xfrm>
            <a:off x="513127" y="546683"/>
            <a:ext cx="7875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Кепілдік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қол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қойылған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КШ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ақпарат</a:t>
            </a: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(ЕДБ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8" name="Text Box 33">
            <a:extLst>
              <a:ext uri="{FF2B5EF4-FFF2-40B4-BE49-F238E27FC236}">
                <a16:creationId xmlns:a16="http://schemas.microsoft.com/office/drawing/2014/main" id="{59FF3205-AD57-9BD2-1B65-D7A098162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102" y="5392023"/>
            <a:ext cx="10722835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Қол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қойылған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кепілдік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КШ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аймақ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көшбасшылары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саны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 «Банк ЦентрКредит» АҚ, 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"</a:t>
            </a:r>
            <a:r>
              <a:rPr lang="en-US" sz="12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ForteBank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" </a:t>
            </a:r>
            <a:r>
              <a:rPr lang="ru-RU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АҚ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Сомасы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-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«Банк ЦентрКредит» АҚ, 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"</a:t>
            </a:r>
            <a:r>
              <a:rPr lang="en-US" sz="12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ForteBank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" </a:t>
            </a:r>
            <a:r>
              <a:rPr lang="ru-RU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АҚ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448C951-2471-78C3-6EB4-B23C6C5ACB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501268"/>
              </p:ext>
            </p:extLst>
          </p:nvPr>
        </p:nvGraphicFramePr>
        <p:xfrm>
          <a:off x="694102" y="1550314"/>
          <a:ext cx="5237571" cy="371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AD98F8A-B372-2E57-E329-8985F55D55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835025"/>
              </p:ext>
            </p:extLst>
          </p:nvPr>
        </p:nvGraphicFramePr>
        <p:xfrm>
          <a:off x="5992633" y="1571625"/>
          <a:ext cx="5298281" cy="371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17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003" y="268448"/>
            <a:ext cx="8214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 err="1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Кепілдік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Аймақ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мақұлданған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,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бірақ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қол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қойылмаған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 КШ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8922" y="1173994"/>
            <a:ext cx="21595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01.01 - 01.06.2024 ж.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аралығы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 Box 33">
            <a:extLst>
              <a:ext uri="{FF2B5EF4-FFF2-40B4-BE49-F238E27FC236}">
                <a16:creationId xmlns:a16="http://schemas.microsoft.com/office/drawing/2014/main" id="{938CEA6D-451D-5A36-0C5F-E6AB6BAD1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54" y="5353689"/>
            <a:ext cx="10913532" cy="746226"/>
          </a:xfrm>
          <a:prstGeom prst="rect">
            <a:avLst/>
          </a:prstGeom>
          <a:solidFill>
            <a:srgbClr val="F2DCDB">
              <a:alpha val="50196"/>
            </a:srgbClr>
          </a:solidFill>
          <a:ln w="25400" cap="flat" cmpd="sng" algn="ctr">
            <a:solidFill>
              <a:srgbClr val="4584D3"/>
            </a:solidFill>
            <a:prstDash val="solid"/>
            <a:headEnd/>
            <a:tailEnd/>
          </a:ln>
          <a:effectLst/>
        </p:spPr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01.06.2024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жылғы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кепілдік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беру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барлығы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- </a:t>
            </a:r>
            <a:r>
              <a:rPr lang="ru-RU" sz="1200" b="1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22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жоба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қол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қою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сатысында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жалпы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несиелік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портфель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2 345 </a:t>
            </a: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млн. тенге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,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кепілдік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сомасы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kk-KZ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810 </a:t>
            </a: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млн. тенге.  </a:t>
            </a:r>
          </a:p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0E52A19-7626-E091-D894-3AACC01F7C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364175"/>
              </p:ext>
            </p:extLst>
          </p:nvPr>
        </p:nvGraphicFramePr>
        <p:xfrm>
          <a:off x="717853" y="1498389"/>
          <a:ext cx="5468262" cy="3789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71EB156-26D5-5EC7-FF2E-6BDB42D36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614023"/>
              </p:ext>
            </p:extLst>
          </p:nvPr>
        </p:nvGraphicFramePr>
        <p:xfrm>
          <a:off x="6289482" y="1494399"/>
          <a:ext cx="5017273" cy="3789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34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47" y="107751"/>
            <a:ext cx="8385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Кепілдік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мақұлданған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бірақ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қол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қойылмаған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КШ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ақпарат</a:t>
            </a: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(ЕДБ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26522" y="1177274"/>
            <a:ext cx="22365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01.01 -  01.06.2024 ж.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аралығы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id="{99B5BEBB-9B7A-4194-9A0E-8F9FC3D69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98" y="5361176"/>
            <a:ext cx="11298143" cy="89762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Кепілдік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шарттарын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мақұлдау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бойынша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көшбасшы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банктер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саны </a:t>
            </a:r>
            <a:r>
              <a:rPr lang="ru-RU" altLang="en-US" sz="12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бойынша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– «Банк Центр Кредит»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kk-KZ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АҚ,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200" dirty="0"/>
              <a:t>«</a:t>
            </a:r>
            <a:r>
              <a:rPr lang="kk-KZ" sz="1200" dirty="0"/>
              <a:t>Нұрбанк</a:t>
            </a:r>
            <a:r>
              <a:rPr lang="en-US" sz="1200" dirty="0"/>
              <a:t>" </a:t>
            </a:r>
            <a:r>
              <a:rPr lang="ru-RU" sz="1200" dirty="0"/>
              <a:t>АҚ</a:t>
            </a: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Сомасы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бойынша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«Банк Центр Кредит»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kk-KZ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АҚ, 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"Евразийский банк" АҚ</a:t>
            </a:r>
            <a:endParaRPr lang="ru-RU" sz="1200" dirty="0">
              <a:solidFill>
                <a:srgbClr val="000000"/>
              </a:solidFill>
            </a:endParaRPr>
          </a:p>
          <a:p>
            <a:pPr marL="9525" indent="0">
              <a:spcAft>
                <a:spcPts val="600"/>
              </a:spcAft>
              <a:buClr>
                <a:srgbClr val="FF0000"/>
              </a:buClr>
              <a:buSzPct val="125000"/>
              <a:defRPr/>
            </a:pPr>
            <a:r>
              <a:rPr lang="ru-RU" altLang="en-US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ru-RU" altLang="en-US" sz="1100" dirty="0">
              <a:solidFill>
                <a:srgbClr val="000000"/>
              </a:solidFill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E77B10CA-0776-A079-CCFA-6806F69969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855902"/>
              </p:ext>
            </p:extLst>
          </p:nvPr>
        </p:nvGraphicFramePr>
        <p:xfrm>
          <a:off x="500932" y="1649502"/>
          <a:ext cx="5595068" cy="3624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51706FF9-D9A4-2A88-6022-14F81C41DB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431811"/>
              </p:ext>
            </p:extLst>
          </p:nvPr>
        </p:nvGraphicFramePr>
        <p:xfrm>
          <a:off x="6182805" y="1649502"/>
          <a:ext cx="5394294" cy="3624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99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249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Кепілдік</a:t>
            </a: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:</a:t>
            </a:r>
            <a:r>
              <a:rPr lang="en-US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latin typeface="Century Gothic" panose="020B0502020202020204" pitchFamily="34" charset="0"/>
              </a:rPr>
              <a:t>Қордың</a:t>
            </a:r>
            <a:r>
              <a:rPr lang="ru-RU" altLang="ru-RU" b="1" dirty="0">
                <a:latin typeface="Century Gothic" panose="020B0502020202020204" pitchFamily="34" charset="0"/>
              </a:rPr>
              <a:t> </a:t>
            </a:r>
            <a:r>
              <a:rPr lang="ru-RU" altLang="ru-RU" b="1" dirty="0" err="1">
                <a:latin typeface="Century Gothic" panose="020B0502020202020204" pitchFamily="34" charset="0"/>
              </a:rPr>
              <a:t>кепілдігімен</a:t>
            </a:r>
            <a:r>
              <a:rPr lang="ru-RU" altLang="ru-RU" b="1" dirty="0">
                <a:latin typeface="Century Gothic" panose="020B0502020202020204" pitchFamily="34" charset="0"/>
              </a:rPr>
              <a:t> </a:t>
            </a:r>
            <a:r>
              <a:rPr lang="ru-RU" altLang="ru-RU" b="1" dirty="0" err="1">
                <a:latin typeface="Century Gothic" panose="020B0502020202020204" pitchFamily="34" charset="0"/>
              </a:rPr>
              <a:t>қаржыландырылған</a:t>
            </a:r>
            <a:r>
              <a:rPr lang="ru-RU" altLang="ru-RU" b="1" dirty="0">
                <a:latin typeface="Century Gothic" panose="020B0502020202020204" pitchFamily="34" charset="0"/>
              </a:rPr>
              <a:t> </a:t>
            </a:r>
            <a:r>
              <a:rPr lang="ru-RU" altLang="ru-RU" b="1" dirty="0" err="1">
                <a:latin typeface="Century Gothic" panose="020B0502020202020204" pitchFamily="34" charset="0"/>
              </a:rPr>
              <a:t>жобалар</a:t>
            </a:r>
            <a:r>
              <a:rPr lang="ru-RU" altLang="ru-RU" b="1" dirty="0">
                <a:latin typeface="Century Gothic" panose="020B0502020202020204" pitchFamily="34" charset="0"/>
              </a:rPr>
              <a:t> сала </a:t>
            </a:r>
            <a:r>
              <a:rPr lang="ru-RU" altLang="ru-RU" b="1" dirty="0" err="1">
                <a:latin typeface="Century Gothic" panose="020B0502020202020204" pitchFamily="34" charset="0"/>
              </a:rPr>
              <a:t>бойынша</a:t>
            </a:r>
            <a:endParaRPr lang="ru-RU" alt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6260" y="1190655"/>
            <a:ext cx="27109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2016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жылдан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01.06.2024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жылғы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дейін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>
            <a:extLst>
              <a:ext uri="{FF2B5EF4-FFF2-40B4-BE49-F238E27FC236}">
                <a16:creationId xmlns:a16="http://schemas.microsoft.com/office/drawing/2014/main" id="{F4839273-76DA-4A48-F48F-CE8CB787F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358979"/>
            <a:ext cx="11334750" cy="889334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Қор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мақұлдаған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несие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портфелі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kk-KZ" sz="1200" b="1" dirty="0">
                <a:latin typeface="Century Gothic" panose="020B0502020202020204" pitchFamily="34" charset="0"/>
                <a:cs typeface="Times New Roman" pitchFamily="18" charset="0"/>
              </a:rPr>
              <a:t>99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млрд.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теңгелік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1 302 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жоба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оның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ішінде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кепілдік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kk-KZ" sz="1200" b="1" dirty="0">
                <a:latin typeface="Century Gothic" panose="020B0502020202020204" pitchFamily="34" charset="0"/>
                <a:cs typeface="Times New Roman" pitchFamily="18" charset="0"/>
              </a:rPr>
              <a:t>43,4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млрд.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теңге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. 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273484"/>
              </p:ext>
            </p:extLst>
          </p:nvPr>
        </p:nvGraphicFramePr>
        <p:xfrm>
          <a:off x="508882" y="1105232"/>
          <a:ext cx="11100021" cy="4253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103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3739</TotalTime>
  <Words>486</Words>
  <Application>Microsoft Office PowerPoint</Application>
  <PresentationFormat>Широкоэкранный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Абзал Ағыбайұлы Қуандық</dc:creator>
  <cp:lastModifiedBy>Динара Кунанбаева</cp:lastModifiedBy>
  <cp:revision>112</cp:revision>
  <dcterms:created xsi:type="dcterms:W3CDTF">2023-03-01T03:39:42Z</dcterms:created>
  <dcterms:modified xsi:type="dcterms:W3CDTF">2024-06-13T04:39:09Z</dcterms:modified>
</cp:coreProperties>
</file>